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 Mono Light"/>
      <p:regular r:id="rId22"/>
      <p:bold r:id="rId23"/>
      <p:italic r:id="rId24"/>
      <p:boldItalic r:id="rId25"/>
    </p:embeddedFont>
    <p:embeddedFont>
      <p:font typeface="Unbounded Light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4">
          <p15:clr>
            <a:srgbClr val="747775"/>
          </p15:clr>
        </p15:guide>
        <p15:guide id="2" orient="horz" pos="2948">
          <p15:clr>
            <a:srgbClr val="747775"/>
          </p15:clr>
        </p15:guide>
        <p15:guide id="3" pos="227">
          <p15:clr>
            <a:srgbClr val="747775"/>
          </p15:clr>
        </p15:guide>
        <p15:guide id="4" pos="553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4" orient="horz"/>
        <p:guide pos="2948" orient="horz"/>
        <p:guide pos="227"/>
        <p:guide pos="553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MonoLight-regular.fntdata"/><Relationship Id="rId21" Type="http://schemas.openxmlformats.org/officeDocument/2006/relationships/slide" Target="slides/slide16.xml"/><Relationship Id="rId24" Type="http://schemas.openxmlformats.org/officeDocument/2006/relationships/font" Target="fonts/RobotoMonoLight-italic.fntdata"/><Relationship Id="rId23" Type="http://schemas.openxmlformats.org/officeDocument/2006/relationships/font" Target="fonts/RobotoMono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UnboundedLight-regular.fntdata"/><Relationship Id="rId25" Type="http://schemas.openxmlformats.org/officeDocument/2006/relationships/font" Target="fonts/RobotoMonoLight-boldItalic.fntdata"/><Relationship Id="rId27" Type="http://schemas.openxmlformats.org/officeDocument/2006/relationships/font" Target="fonts/Unbounded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278bf4a6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278bf4a6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19dcf8cf6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19dcf8cf6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b278bf4a6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b278bf4a6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b278bf4a6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b278bf4a6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19dcf8cf6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19dcf8cf6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278bf4a6b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b278bf4a6b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b278bf4a6b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b278bf4a6b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b28b64d6e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b28b64d6e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278bf4a6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278bf4a6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278bf4a6b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b278bf4a6b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278bf4a6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278bf4a6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278bf4a6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b278bf4a6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9dcf8cf6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9dcf8cf6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9dcf8cf6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9dcf8cf6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9dcf8cf6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9dcf8cf6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71475" y="48825"/>
            <a:ext cx="7181700" cy="52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В данном файле будут представлены шаблонные слайды, которые вы можете использовать для защиты своих проектов.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Вы можете выбрать простой слайд без дополнительного оформления или выбрать слайд с вставкой своего изображения (изображение-пример нужно заменить на своё)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Так же к этому файлу будет приложена памятка, как можно сделать свою презентацию более уникальной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Ненужные слайды обязательно следует удалить перед защитой проекта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Использовать не шаблонные слайды строго запрещено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Вы можете менять фон слайдов, цвета, добавлять изображения </a:t>
            </a:r>
            <a:r>
              <a:rPr lang="ru" sz="1800">
                <a:solidFill>
                  <a:srgbClr val="FF0000"/>
                </a:solidFill>
              </a:rPr>
              <a:t>по теме проекта</a:t>
            </a:r>
            <a:r>
              <a:rPr lang="ru" sz="1800">
                <a:solidFill>
                  <a:schemeClr val="dk2"/>
                </a:solidFill>
              </a:rPr>
              <a:t> главное что бы оформление не отвлекало от сути!!!!!!!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 rot="5400000">
            <a:off x="5697750" y="13811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УДАЛИТЬ СЛАЙД!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Методы и меотдики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24" name="Google Shape;124;p22"/>
          <p:cNvSpPr txBox="1"/>
          <p:nvPr>
            <p:ph idx="4294967295" type="ctrTitle"/>
          </p:nvPr>
        </p:nvSpPr>
        <p:spPr>
          <a:xfrm>
            <a:off x="360000" y="1172825"/>
            <a:ext cx="44109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Такой-то метод;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и;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так;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далее.</a:t>
            </a:r>
            <a:endParaRPr sz="1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Этапы </a:t>
            </a: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30" name="Google Shape;130;p23"/>
          <p:cNvSpPr txBox="1"/>
          <p:nvPr>
            <p:ph idx="4294967295" type="ctrTitle"/>
          </p:nvPr>
        </p:nvSpPr>
        <p:spPr>
          <a:xfrm>
            <a:off x="409138" y="123875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Первый этап</a:t>
            </a:r>
            <a:endParaRPr sz="1200"/>
          </a:p>
        </p:txBody>
      </p:sp>
      <p:sp>
        <p:nvSpPr>
          <p:cNvPr id="131" name="Google Shape;131;p23"/>
          <p:cNvSpPr txBox="1"/>
          <p:nvPr>
            <p:ph idx="4294967295" type="ctrTitle"/>
          </p:nvPr>
        </p:nvSpPr>
        <p:spPr>
          <a:xfrm>
            <a:off x="2884413" y="115335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Второй </a:t>
            </a:r>
            <a:r>
              <a:rPr lang="ru" sz="1200"/>
              <a:t>этап</a:t>
            </a:r>
            <a:endParaRPr sz="1200"/>
          </a:p>
        </p:txBody>
      </p:sp>
      <p:sp>
        <p:nvSpPr>
          <p:cNvPr id="132" name="Google Shape;132;p23"/>
          <p:cNvSpPr txBox="1"/>
          <p:nvPr>
            <p:ph idx="4294967295" type="ctrTitle"/>
          </p:nvPr>
        </p:nvSpPr>
        <p:spPr>
          <a:xfrm>
            <a:off x="5818963" y="895375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Третий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33" name="Google Shape;133;p23"/>
          <p:cNvSpPr txBox="1"/>
          <p:nvPr>
            <p:ph idx="4294967295" type="ctrTitle"/>
          </p:nvPr>
        </p:nvSpPr>
        <p:spPr>
          <a:xfrm>
            <a:off x="4215338" y="21420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Четвёртый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34" name="Google Shape;134;p23"/>
          <p:cNvSpPr txBox="1"/>
          <p:nvPr>
            <p:ph idx="4294967295" type="ctrTitle"/>
          </p:nvPr>
        </p:nvSpPr>
        <p:spPr>
          <a:xfrm>
            <a:off x="1740788" y="2690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Пятый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35" name="Google Shape;135;p23"/>
          <p:cNvSpPr txBox="1"/>
          <p:nvPr>
            <p:ph idx="4294967295" type="ctrTitle"/>
          </p:nvPr>
        </p:nvSpPr>
        <p:spPr>
          <a:xfrm>
            <a:off x="2422463" y="3601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шестой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36" name="Google Shape;136;p23"/>
          <p:cNvSpPr txBox="1"/>
          <p:nvPr>
            <p:ph idx="4294967295" type="ctrTitle"/>
          </p:nvPr>
        </p:nvSpPr>
        <p:spPr>
          <a:xfrm>
            <a:off x="4565563" y="3601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И так далее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37" name="Google Shape;137;p23"/>
          <p:cNvSpPr/>
          <p:nvPr/>
        </p:nvSpPr>
        <p:spPr>
          <a:xfrm>
            <a:off x="753163" y="1795625"/>
            <a:ext cx="7981700" cy="2759390"/>
          </a:xfrm>
          <a:custGeom>
            <a:rect b="b" l="l" r="r" t="t"/>
            <a:pathLst>
              <a:path extrusionOk="0" h="100223" w="319268">
                <a:moveTo>
                  <a:pt x="0" y="4945"/>
                </a:moveTo>
                <a:cubicBezTo>
                  <a:pt x="53207" y="4945"/>
                  <a:pt x="318290" y="-6063"/>
                  <a:pt x="319239" y="4945"/>
                </a:cubicBezTo>
                <a:cubicBezTo>
                  <a:pt x="320188" y="15953"/>
                  <a:pt x="28786" y="55114"/>
                  <a:pt x="5694" y="70994"/>
                </a:cubicBezTo>
                <a:cubicBezTo>
                  <a:pt x="-17398" y="86874"/>
                  <a:pt x="151522" y="95352"/>
                  <a:pt x="180687" y="100223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38" name="Google Shape;138;p23"/>
          <p:cNvSpPr/>
          <p:nvPr/>
        </p:nvSpPr>
        <p:spPr>
          <a:xfrm>
            <a:off x="639938" y="179562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/>
          <p:nvPr/>
        </p:nvSpPr>
        <p:spPr>
          <a:xfrm>
            <a:off x="3335063" y="17179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3"/>
          <p:cNvSpPr/>
          <p:nvPr/>
        </p:nvSpPr>
        <p:spPr>
          <a:xfrm>
            <a:off x="6316663" y="16325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3"/>
          <p:cNvSpPr/>
          <p:nvPr/>
        </p:nvSpPr>
        <p:spPr>
          <a:xfrm>
            <a:off x="4494613" y="27523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3"/>
          <p:cNvSpPr/>
          <p:nvPr/>
        </p:nvSpPr>
        <p:spPr>
          <a:xfrm>
            <a:off x="2164463" y="3198400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3"/>
          <p:cNvSpPr/>
          <p:nvPr/>
        </p:nvSpPr>
        <p:spPr>
          <a:xfrm>
            <a:off x="2686413" y="4166300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Выводы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49" name="Google Shape;149;p24"/>
          <p:cNvSpPr txBox="1"/>
          <p:nvPr>
            <p:ph idx="4294967295" type="ctrTitle"/>
          </p:nvPr>
        </p:nvSpPr>
        <p:spPr>
          <a:xfrm>
            <a:off x="360000" y="961275"/>
            <a:ext cx="57660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Первый вывод</a:t>
            </a:r>
            <a:r>
              <a:rPr lang="ru" sz="1500"/>
              <a:t>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Второй вывод;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Третий вывод;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И так далее сколько нужно выводов).</a:t>
            </a:r>
            <a:endParaRPr sz="1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Заключение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55" name="Google Shape;155;p25"/>
          <p:cNvSpPr txBox="1"/>
          <p:nvPr>
            <p:ph idx="4294967295" type="ctrTitle"/>
          </p:nvPr>
        </p:nvSpPr>
        <p:spPr>
          <a:xfrm>
            <a:off x="360000" y="1378850"/>
            <a:ext cx="5766000" cy="1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500"/>
              <a:t>Ф</a:t>
            </a:r>
            <a:r>
              <a:rPr lang="ru" sz="1500"/>
              <a:t>ормулируются общие выводы по всему исследованию ( в частности подтвердили или опровергли свою гипотезу, достигли ли поставленной цели и т.п.)</a:t>
            </a:r>
            <a:endParaRPr sz="10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 txBox="1"/>
          <p:nvPr>
            <p:ph idx="4294967295" type="ctrTitle"/>
          </p:nvPr>
        </p:nvSpPr>
        <p:spPr>
          <a:xfrm>
            <a:off x="360000" y="1353475"/>
            <a:ext cx="8424000" cy="20931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Практическая значимость 				работы – раскрытие практического применения исследовательской работы, описание того, как могут применяться полученные результаты.</a:t>
            </a:r>
            <a:endParaRPr sz="3000">
              <a:latin typeface="Unbounded Light"/>
              <a:ea typeface="Unbounded Light"/>
              <a:cs typeface="Unbounded Light"/>
              <a:sym typeface="Unbounded Light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Roboto Mono Light"/>
              <a:ea typeface="Roboto Mono Light"/>
              <a:cs typeface="Roboto Mono Light"/>
              <a:sym typeface="Roboto Mono 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7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Практическая значимость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pic>
        <p:nvPicPr>
          <p:cNvPr id="166" name="Google Shape;16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6075" y="1779650"/>
            <a:ext cx="4074701" cy="4074701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7"/>
          <p:cNvSpPr txBox="1"/>
          <p:nvPr>
            <p:ph idx="4294967295" type="ctrTitle"/>
          </p:nvPr>
        </p:nvSpPr>
        <p:spPr>
          <a:xfrm>
            <a:off x="3397375" y="2268125"/>
            <a:ext cx="5386500" cy="2203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Практическая значимость работы – раскрытие практического применения исследовательской работы, описание того, как могут применяться полученные результаты.</a:t>
            </a:r>
            <a:endParaRPr sz="1800"/>
          </a:p>
        </p:txBody>
      </p:sp>
      <p:sp>
        <p:nvSpPr>
          <p:cNvPr id="168" name="Google Shape;168;p27"/>
          <p:cNvSpPr txBox="1"/>
          <p:nvPr/>
        </p:nvSpPr>
        <p:spPr>
          <a:xfrm>
            <a:off x="5609475" y="530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Список использованных материалов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74" name="Google Shape;174;p28"/>
          <p:cNvSpPr txBox="1"/>
          <p:nvPr>
            <p:ph idx="4294967295" type="ctrTitle"/>
          </p:nvPr>
        </p:nvSpPr>
        <p:spPr>
          <a:xfrm>
            <a:off x="360000" y="1078275"/>
            <a:ext cx="8520600" cy="381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Укажите здесь ссылки на все фотографии/рисунки и тексты, которые вы где-то позаимствовали</a:t>
            </a:r>
            <a:br>
              <a:rPr lang="ru" sz="1200"/>
            </a:b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61950" y="371475"/>
            <a:ext cx="8422200" cy="43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ДЛЯ ТЕХ КТО РАБОТАЕТ В GOOGLE SLIDES. ПЕРЕД НАЧАЛОМ РАБОТЫ СОЗДАЙТЕ КОПИЮ ЭТОЙ ПРЕЗЕНТАЦИИ И РАБОТАЙТЕ В КОПИИ!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774" y="1136775"/>
            <a:ext cx="3983701" cy="35432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104775" y="1162050"/>
            <a:ext cx="590700" cy="37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 rot="5400000">
            <a:off x="2586000" y="1557450"/>
            <a:ext cx="400200" cy="409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733425" y="1933575"/>
            <a:ext cx="1609800" cy="1716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5400675" y="1533450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УДАЛИТЬ СЛАЙД!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60000" y="370800"/>
            <a:ext cx="8520600" cy="7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Unbounded Light"/>
                <a:ea typeface="Unbounded Light"/>
                <a:cs typeface="Unbounded Light"/>
                <a:sym typeface="Unbounded Light"/>
              </a:rPr>
              <a:t>Название проекта</a:t>
            </a:r>
            <a:endParaRPr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71" name="Google Shape;71;p15"/>
          <p:cNvSpPr txBox="1"/>
          <p:nvPr>
            <p:ph type="ctrTitle"/>
          </p:nvPr>
        </p:nvSpPr>
        <p:spPr>
          <a:xfrm>
            <a:off x="339600" y="1188600"/>
            <a:ext cx="8520600" cy="35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Тема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72" name="Google Shape;72;p15"/>
          <p:cNvSpPr txBox="1"/>
          <p:nvPr>
            <p:ph type="ctrTitle"/>
          </p:nvPr>
        </p:nvSpPr>
        <p:spPr>
          <a:xfrm>
            <a:off x="360000" y="1467000"/>
            <a:ext cx="4240500" cy="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100">
                <a:highlight>
                  <a:srgbClr val="FFFFFF"/>
                </a:highlight>
              </a:rPr>
              <a:t>Выполнил учащийся лицея Иванов Иван Алексеевич, 8 «М» Состав команды (если необходимо): (ФИО, класс) Наставник: Прекрасный Проект Проектович</a:t>
            </a:r>
            <a:br>
              <a:rPr lang="ru" sz="1100">
                <a:highlight>
                  <a:srgbClr val="FFFFFF"/>
                </a:highlight>
              </a:rPr>
            </a:br>
            <a:r>
              <a:rPr lang="ru" sz="1100">
                <a:highlight>
                  <a:srgbClr val="FFFFFF"/>
                </a:highlight>
              </a:rPr>
              <a:t>Год:</a:t>
            </a:r>
            <a:endParaRPr sz="1100"/>
          </a:p>
        </p:txBody>
      </p:sp>
      <p:sp>
        <p:nvSpPr>
          <p:cNvPr id="73" name="Google Shape;73;p15"/>
          <p:cNvSpPr txBox="1"/>
          <p:nvPr>
            <p:ph type="ctrTitle"/>
          </p:nvPr>
        </p:nvSpPr>
        <p:spPr>
          <a:xfrm>
            <a:off x="360000" y="4165800"/>
            <a:ext cx="7212600" cy="51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900">
                <a:highlight>
                  <a:srgbClr val="FFFFFF"/>
                </a:highlight>
              </a:rPr>
              <a:t>Министерство науки и высшего образования Российской Федерации.</a:t>
            </a:r>
            <a:r>
              <a:rPr lang="ru" sz="900">
                <a:solidFill>
                  <a:srgbClr val="333333"/>
                </a:solidFill>
                <a:highlight>
                  <a:srgbClr val="FFFFFF"/>
                </a:highlight>
              </a:rPr>
              <a:t>Федеральное государственное автономное образовательное учреждение высшего образования «Национальный исследовательский ядерный университет «МИФИ» 		Предуниверситарий НИЯУ МИФИ. Университетский лицей № 1523.</a:t>
            </a:r>
            <a:endParaRPr sz="900"/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0" l="-150626" r="0" t="-96155"/>
          <a:stretch/>
        </p:blipFill>
        <p:spPr>
          <a:xfrm>
            <a:off x="6349149" y="2848375"/>
            <a:ext cx="2531450" cy="198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60000" y="370800"/>
            <a:ext cx="8520600" cy="7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Unbounded Light"/>
                <a:ea typeface="Unbounded Light"/>
                <a:cs typeface="Unbounded Light"/>
                <a:sym typeface="Unbounded Light"/>
              </a:rPr>
              <a:t>Название проекта</a:t>
            </a:r>
            <a:endParaRPr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80" name="Google Shape;80;p16"/>
          <p:cNvSpPr txBox="1"/>
          <p:nvPr>
            <p:ph type="ctrTitle"/>
          </p:nvPr>
        </p:nvSpPr>
        <p:spPr>
          <a:xfrm>
            <a:off x="311700" y="1169350"/>
            <a:ext cx="8520600" cy="35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Тема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81" name="Google Shape;81;p16"/>
          <p:cNvSpPr txBox="1"/>
          <p:nvPr>
            <p:ph type="ctrTitle"/>
          </p:nvPr>
        </p:nvSpPr>
        <p:spPr>
          <a:xfrm>
            <a:off x="360000" y="1467000"/>
            <a:ext cx="4240500" cy="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100">
                <a:highlight>
                  <a:srgbClr val="FFFFFF"/>
                </a:highlight>
              </a:rPr>
              <a:t>Выполнил учащийся лицея Иванов Иван Алексеевич, 8 «М» Состав команды (если необходимо): (ФИО, класс) Наставник: Прекрасный Проект Проектович</a:t>
            </a:r>
            <a:br>
              <a:rPr lang="ru" sz="1100">
                <a:highlight>
                  <a:srgbClr val="FFFFFF"/>
                </a:highlight>
              </a:rPr>
            </a:br>
            <a:r>
              <a:rPr lang="ru" sz="1100">
                <a:highlight>
                  <a:srgbClr val="FFFFFF"/>
                </a:highlight>
              </a:rPr>
              <a:t>Год:</a:t>
            </a:r>
            <a:endParaRPr sz="1100"/>
          </a:p>
        </p:txBody>
      </p:sp>
      <p:sp>
        <p:nvSpPr>
          <p:cNvPr id="82" name="Google Shape;82;p16"/>
          <p:cNvSpPr txBox="1"/>
          <p:nvPr>
            <p:ph type="ctrTitle"/>
          </p:nvPr>
        </p:nvSpPr>
        <p:spPr>
          <a:xfrm>
            <a:off x="360000" y="4165800"/>
            <a:ext cx="7212600" cy="51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900">
                <a:highlight>
                  <a:srgbClr val="FFFFFF"/>
                </a:highlight>
              </a:rPr>
              <a:t>Министерство науки и высшего образования Российской Федерации.</a:t>
            </a:r>
            <a:r>
              <a:rPr lang="ru" sz="900">
                <a:solidFill>
                  <a:srgbClr val="333333"/>
                </a:solidFill>
                <a:highlight>
                  <a:srgbClr val="FFFFFF"/>
                </a:highlight>
              </a:rPr>
              <a:t>Федеральное государственное автономное образовательное учреждение высшего образования «Национальный исследовательский ядерный университет «МИФИ» 		Предуниверситарий НИЯУ МИФИ. Университетский лицей № 1523.</a:t>
            </a:r>
            <a:endParaRPr sz="900"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650" y="3845025"/>
            <a:ext cx="1003349" cy="1003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6650" y="1374750"/>
            <a:ext cx="2394001" cy="23940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3036325" y="17684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4294967295" type="ctrTitle"/>
          </p:nvPr>
        </p:nvSpPr>
        <p:spPr>
          <a:xfrm>
            <a:off x="360000" y="1192125"/>
            <a:ext cx="8424000" cy="1734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Проблема – это</a:t>
            </a:r>
            <a:r>
              <a:rPr lang="ru" sz="3000">
                <a:solidFill>
                  <a:srgbClr val="222222"/>
                </a:solidFill>
                <a:highlight>
                  <a:srgbClr val="FFFFFF"/>
                </a:highlight>
                <a:latin typeface="Unbounded Light"/>
                <a:ea typeface="Unbounded Light"/>
                <a:cs typeface="Unbounded Light"/>
                <a:sym typeface="Unbounded Light"/>
              </a:rPr>
              <a:t> вопрос или совокупность вопросов, ответов </a:t>
            </a:r>
            <a:br>
              <a:rPr lang="ru" sz="3000">
                <a:solidFill>
                  <a:srgbClr val="222222"/>
                </a:solidFill>
                <a:highlight>
                  <a:srgbClr val="FFFFFF"/>
                </a:highlight>
                <a:latin typeface="Unbounded Light"/>
                <a:ea typeface="Unbounded Light"/>
                <a:cs typeface="Unbounded Light"/>
                <a:sym typeface="Unbounded Light"/>
              </a:rPr>
            </a:br>
            <a:r>
              <a:rPr lang="ru" sz="3000">
                <a:solidFill>
                  <a:srgbClr val="222222"/>
                </a:solidFill>
                <a:highlight>
                  <a:srgbClr val="FFFFFF"/>
                </a:highlight>
                <a:latin typeface="Unbounded Light"/>
                <a:ea typeface="Unbounded Light"/>
                <a:cs typeface="Unbounded Light"/>
                <a:sym typeface="Unbounded Light"/>
              </a:rPr>
              <a:t>на которые пока нет, и которые требуют своего разрешения </a:t>
            </a:r>
            <a:br>
              <a:rPr lang="ru" sz="3000">
                <a:solidFill>
                  <a:srgbClr val="222222"/>
                </a:solidFill>
                <a:highlight>
                  <a:srgbClr val="FFFFFF"/>
                </a:highlight>
                <a:latin typeface="Unbounded Light"/>
                <a:ea typeface="Unbounded Light"/>
                <a:cs typeface="Unbounded Light"/>
                <a:sym typeface="Unbounded Light"/>
              </a:rPr>
            </a:br>
            <a:r>
              <a:rPr lang="ru" sz="3000">
                <a:solidFill>
                  <a:srgbClr val="222222"/>
                </a:solidFill>
                <a:highlight>
                  <a:srgbClr val="FFFFFF"/>
                </a:highlight>
                <a:latin typeface="Unbounded Light"/>
                <a:ea typeface="Unbounded Light"/>
                <a:cs typeface="Unbounded Light"/>
                <a:sym typeface="Unbounded Light"/>
              </a:rPr>
              <a:t>в завершении работы.</a:t>
            </a:r>
            <a:endParaRPr sz="30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Актуальность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96" name="Google Shape;96;p18"/>
          <p:cNvSpPr txBox="1"/>
          <p:nvPr>
            <p:ph idx="4294967295" type="ctrTitle"/>
          </p:nvPr>
        </p:nvSpPr>
        <p:spPr>
          <a:xfrm>
            <a:off x="360000" y="1378850"/>
            <a:ext cx="5766000" cy="1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Она показывает, насколько тема важна для науки </a:t>
            </a:r>
            <a:br>
              <a:rPr lang="ru" sz="1800"/>
            </a:br>
            <a:r>
              <a:rPr lang="ru" sz="1800"/>
              <a:t>и общества, помогает извлечь выводы, становится основой для углублённых исследований.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Цель и з</a:t>
            </a: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адачи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02" name="Google Shape;102;p19"/>
          <p:cNvSpPr txBox="1"/>
          <p:nvPr>
            <p:ph idx="4294967295" type="ctrTitle"/>
          </p:nvPr>
        </p:nvSpPr>
        <p:spPr>
          <a:xfrm>
            <a:off x="360000" y="3023350"/>
            <a:ext cx="44109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Первая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Вторая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Третья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И так далее сколько нужно задач).</a:t>
            </a:r>
            <a:endParaRPr sz="1500"/>
          </a:p>
        </p:txBody>
      </p:sp>
      <p:sp>
        <p:nvSpPr>
          <p:cNvPr id="103" name="Google Shape;103;p19"/>
          <p:cNvSpPr/>
          <p:nvPr/>
        </p:nvSpPr>
        <p:spPr>
          <a:xfrm>
            <a:off x="227750" y="1152575"/>
            <a:ext cx="7221900" cy="1518300"/>
          </a:xfrm>
          <a:prstGeom prst="roundRect">
            <a:avLst>
              <a:gd fmla="val 16667" name="adj"/>
            </a:avLst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34F5C"/>
              </a:solidFill>
            </a:endParaRPr>
          </a:p>
        </p:txBody>
      </p:sp>
      <p:sp>
        <p:nvSpPr>
          <p:cNvPr id="104" name="Google Shape;104;p19"/>
          <p:cNvSpPr txBox="1"/>
          <p:nvPr>
            <p:ph idx="4294967295" type="ctrTitle"/>
          </p:nvPr>
        </p:nvSpPr>
        <p:spPr>
          <a:xfrm>
            <a:off x="431600" y="1509125"/>
            <a:ext cx="6814200" cy="8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FFFFFF"/>
                </a:solidFill>
              </a:rPr>
              <a:t>Цель – это то, что достигается посредством реализации проекта.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5" name="Google Shape;105;p19"/>
          <p:cNvSpPr txBox="1"/>
          <p:nvPr>
            <p:ph idx="4294967295" type="ctrTitle"/>
          </p:nvPr>
        </p:nvSpPr>
        <p:spPr>
          <a:xfrm>
            <a:off x="4770900" y="3023350"/>
            <a:ext cx="44109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Первая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Вторая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Третья задача;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ru" sz="1500"/>
              <a:t>И так далее сколько нужно задач).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Объект исследования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11" name="Google Shape;111;p20"/>
          <p:cNvSpPr txBox="1"/>
          <p:nvPr>
            <p:ph idx="4294967295" type="ctrTitle"/>
          </p:nvPr>
        </p:nvSpPr>
        <p:spPr>
          <a:xfrm>
            <a:off x="360000" y="1084675"/>
            <a:ext cx="5766000" cy="1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Это область, явление, сфера знаний, процесс, в рамках которых осуществляется исследование. </a:t>
            </a:r>
            <a:endParaRPr sz="1800"/>
          </a:p>
        </p:txBody>
      </p:sp>
      <p:sp>
        <p:nvSpPr>
          <p:cNvPr id="112" name="Google Shape;112;p20"/>
          <p:cNvSpPr txBox="1"/>
          <p:nvPr>
            <p:ph idx="4294967295" type="ctrTitle"/>
          </p:nvPr>
        </p:nvSpPr>
        <p:spPr>
          <a:xfrm>
            <a:off x="360000" y="2609575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Предмет исследования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13" name="Google Shape;113;p20"/>
          <p:cNvSpPr txBox="1"/>
          <p:nvPr>
            <p:ph idx="4294967295" type="ctrTitle"/>
          </p:nvPr>
        </p:nvSpPr>
        <p:spPr>
          <a:xfrm>
            <a:off x="360000" y="3323450"/>
            <a:ext cx="5766000" cy="15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Это часть объекта, его составляющая или компонента его системы. Это могут быть любые свойства данного объекта, его характеристики, которые запланировали изучить.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idx="4294967295" type="ctrTitle"/>
          </p:nvPr>
        </p:nvSpPr>
        <p:spPr>
          <a:xfrm>
            <a:off x="360000" y="1192125"/>
            <a:ext cx="8424000" cy="1734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Гипотеза</a:t>
            </a: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 –</a:t>
            </a:r>
            <a:r>
              <a:rPr lang="ru" sz="1800"/>
              <a:t> </a:t>
            </a: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это научное предположение, основанное </a:t>
            </a:r>
            <a:b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</a:b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на существующих знаниях </a:t>
            </a:r>
            <a:b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</a:b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и наблюдениях, которое выдвигается для объяснения каких-либо явлений или фактов</a:t>
            </a:r>
            <a:endParaRPr sz="30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