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Ubuntu Light"/>
      <p:regular r:id="rId34"/>
      <p:bold r:id="rId35"/>
      <p:italic r:id="rId36"/>
      <p:boldItalic r:id="rId37"/>
    </p:embeddedFont>
    <p:embeddedFont>
      <p:font typeface="Play"/>
      <p:regular r:id="rId38"/>
      <p:bold r:id="rId39"/>
    </p:embeddedFont>
    <p:embeddedFont>
      <p:font typeface="Garamond"/>
      <p:regular r:id="rId40"/>
      <p:bold r:id="rId41"/>
      <p:italic r:id="rId42"/>
      <p:boldItalic r:id="rId43"/>
    </p:embeddedFont>
    <p:embeddedFont>
      <p:font typeface="Tahoma"/>
      <p:regular r:id="rId44"/>
      <p:bold r:id="rId45"/>
    </p:embeddedFont>
    <p:embeddedFont>
      <p:font typeface="Yanone Kaffeesatz"/>
      <p:regular r:id="rId46"/>
      <p:bold r:id="rId47"/>
    </p:embeddedFont>
    <p:embeddedFont>
      <p:font typeface="Open Sans Light"/>
      <p:regular r:id="rId48"/>
      <p:bold r:id="rId49"/>
      <p:italic r:id="rId50"/>
      <p:boldItalic r:id="rId51"/>
    </p:embeddedFont>
    <p:embeddedFont>
      <p:font typeface="Nunito Light"/>
      <p:regular r:id="rId52"/>
      <p:bold r:id="rId53"/>
      <p:italic r:id="rId54"/>
      <p:boldItalic r:id="rId55"/>
    </p:embeddedFon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regular.fntdata"/><Relationship Id="rId42" Type="http://schemas.openxmlformats.org/officeDocument/2006/relationships/font" Target="fonts/Garamond-italic.fntdata"/><Relationship Id="rId41" Type="http://schemas.openxmlformats.org/officeDocument/2006/relationships/font" Target="fonts/Garamond-bold.fntdata"/><Relationship Id="rId44" Type="http://schemas.openxmlformats.org/officeDocument/2006/relationships/font" Target="fonts/Tahoma-regular.fntdata"/><Relationship Id="rId43" Type="http://schemas.openxmlformats.org/officeDocument/2006/relationships/font" Target="fonts/Garamond-boldItalic.fntdata"/><Relationship Id="rId46" Type="http://schemas.openxmlformats.org/officeDocument/2006/relationships/font" Target="fonts/YanoneKaffeesatz-regular.fntdata"/><Relationship Id="rId45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Light-regular.fntdata"/><Relationship Id="rId47" Type="http://schemas.openxmlformats.org/officeDocument/2006/relationships/font" Target="fonts/YanoneKaffeesatz-bold.fntdata"/><Relationship Id="rId49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UbuntuLight-bold.fntdata"/><Relationship Id="rId34" Type="http://schemas.openxmlformats.org/officeDocument/2006/relationships/font" Target="fonts/UbuntuLight-regular.fntdata"/><Relationship Id="rId37" Type="http://schemas.openxmlformats.org/officeDocument/2006/relationships/font" Target="fonts/UbuntuLight-boldItalic.fntdata"/><Relationship Id="rId36" Type="http://schemas.openxmlformats.org/officeDocument/2006/relationships/font" Target="fonts/UbuntuLight-italic.fntdata"/><Relationship Id="rId39" Type="http://schemas.openxmlformats.org/officeDocument/2006/relationships/font" Target="fonts/Play-bold.fntdata"/><Relationship Id="rId38" Type="http://schemas.openxmlformats.org/officeDocument/2006/relationships/font" Target="fonts/Pl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Light-boldItalic.fntdata"/><Relationship Id="rId50" Type="http://schemas.openxmlformats.org/officeDocument/2006/relationships/font" Target="fonts/OpenSansLight-italic.fntdata"/><Relationship Id="rId53" Type="http://schemas.openxmlformats.org/officeDocument/2006/relationships/font" Target="fonts/NunitoLight-bold.fntdata"/><Relationship Id="rId52" Type="http://schemas.openxmlformats.org/officeDocument/2006/relationships/font" Target="fonts/NunitoLight-regular.fntdata"/><Relationship Id="rId11" Type="http://schemas.openxmlformats.org/officeDocument/2006/relationships/slide" Target="slides/slide6.xml"/><Relationship Id="rId55" Type="http://schemas.openxmlformats.org/officeDocument/2006/relationships/font" Target="fonts/Nunito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NunitoLight-italic.fntdata"/><Relationship Id="rId13" Type="http://schemas.openxmlformats.org/officeDocument/2006/relationships/slide" Target="slides/slide8.xml"/><Relationship Id="rId57" Type="http://schemas.openxmlformats.org/officeDocument/2006/relationships/font" Target="fonts/OpenSans-bold.fntdata"/><Relationship Id="rId12" Type="http://schemas.openxmlformats.org/officeDocument/2006/relationships/slide" Target="slides/slide7.xml"/><Relationship Id="rId56" Type="http://schemas.openxmlformats.org/officeDocument/2006/relationships/font" Target="fonts/OpenSans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58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289905885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289905885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289905885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289905885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89905885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289905885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289905885_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289905885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289905885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289905885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289905885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289905885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289905885_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289905885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289905885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289905885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289905885_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289905885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289905885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289905885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f94bd8ecb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f94bd8ecb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289905885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289905885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289905885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289905885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2899058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2899058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289905885_2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289905885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289905885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289905885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28990588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b28990588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289905885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289905885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289905885_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289905885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289905885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289905885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2899058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2899058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2899058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2899058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289905885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289905885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289905885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289905885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89905885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289905885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28990588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28990588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289905885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289905885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ru.freepik.com/" TargetMode="External"/><Relationship Id="rId4" Type="http://schemas.openxmlformats.org/officeDocument/2006/relationships/hyperlink" Target="https://www.rawpixel.com/" TargetMode="External"/><Relationship Id="rId5" Type="http://schemas.openxmlformats.org/officeDocument/2006/relationships/hyperlink" Target="https://www.flaticon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olor.adobe.com/ru/create/color-contrast-analyz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68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Памятка </a:t>
            </a:r>
            <a:r>
              <a:rPr lang="ru" sz="5100">
                <a:highlight>
                  <a:schemeClr val="lt1"/>
                </a:highlight>
              </a:rPr>
              <a:t>«</a:t>
            </a:r>
            <a:r>
              <a:rPr lang="ru"/>
              <a:t>как сделать презентацию уникальной</a:t>
            </a:r>
            <a:r>
              <a:rPr lang="ru" sz="5100"/>
              <a:t>»‎</a:t>
            </a:r>
            <a:endParaRPr sz="5100"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090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Шрифты (слайды 2–22), иллюстрации (слайды 23–25), цвета (слайды 26–28) + памятка проверки презентации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ahoma"/>
                <a:ea typeface="Tahoma"/>
                <a:cs typeface="Tahoma"/>
                <a:sym typeface="Tahoma"/>
              </a:rPr>
              <a:t>Tahoma. Более современный аналог Verdana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2318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естественнонаучного направления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4294967295" type="ctrTitle"/>
          </p:nvPr>
        </p:nvSpPr>
        <p:spPr>
          <a:xfrm>
            <a:off x="360000" y="151480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Tahoma"/>
                <a:ea typeface="Tahoma"/>
                <a:cs typeface="Tahoma"/>
                <a:sym typeface="Tahoma"/>
              </a:rPr>
              <a:t>Цель проекта – это то, что достигается посредством реализации проекта.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Courier New. Имитирует шрифт печатной машинки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2418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с исторической темой, если во времена, о которых идёт речь, уже была изобретена печатная машинка)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4294967295" type="ctrTitle"/>
          </p:nvPr>
        </p:nvSpPr>
        <p:spPr>
          <a:xfrm>
            <a:off x="360000" y="145785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Courier New"/>
                <a:ea typeface="Courier New"/>
                <a:cs typeface="Courier New"/>
                <a:sym typeface="Courier New"/>
              </a:rPr>
              <a:t>Цель проекта – это то, что достигается посредством реализации проекта.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Open Sans. Спокойный, геометричный шрифт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2418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по общественным наукам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4294967295" type="ctrTitle"/>
          </p:nvPr>
        </p:nvSpPr>
        <p:spPr>
          <a:xfrm>
            <a:off x="360000" y="137245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Open Sans Light"/>
                <a:ea typeface="Open Sans Light"/>
                <a:cs typeface="Open Sans Light"/>
                <a:sym typeface="Open Sans Light"/>
              </a:rPr>
              <a:t>Цель проекта – это то, что достигается посредством реализации проекта.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 Light"/>
                <a:ea typeface="Nunito Light"/>
                <a:cs typeface="Nunito Light"/>
                <a:sym typeface="Nunito Light"/>
              </a:rPr>
              <a:t>Nunito. Скруглённый шрифт без засечек</a:t>
            </a:r>
            <a:endParaRPr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11700" y="2418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технического направления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ctrTitle"/>
          </p:nvPr>
        </p:nvSpPr>
        <p:spPr>
          <a:xfrm>
            <a:off x="360000" y="170460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Nunito Light"/>
                <a:ea typeface="Nunito Light"/>
                <a:cs typeface="Nunito Light"/>
                <a:sym typeface="Nunito Light"/>
              </a:rPr>
              <a:t>Цель проекта – это то, что достигается посредством реализации проекта.</a:t>
            </a:r>
            <a:endParaRPr sz="3600"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lay"/>
                <a:ea typeface="Play"/>
                <a:cs typeface="Play"/>
                <a:sym typeface="Play"/>
              </a:rPr>
              <a:t>Play. Более грубый чем, Nunito, технологичный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311700" y="2418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технического направления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4294967295" type="ctrTitle"/>
          </p:nvPr>
        </p:nvSpPr>
        <p:spPr>
          <a:xfrm>
            <a:off x="360000" y="170460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Ubuntu Light"/>
                <a:ea typeface="Ubuntu Light"/>
                <a:cs typeface="Ubuntu Light"/>
                <a:sym typeface="Ubuntu Light"/>
              </a:rPr>
              <a:t>Цель проекта – это то, что достигается посредством реализации проекта.</a:t>
            </a:r>
            <a:endParaRPr sz="36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61950" y="371475"/>
            <a:ext cx="84222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ДЛЯ ТЕХ КТО РАБОТАЕТ В GOOGLE SLIDES. ПЕРЕД НАЧАЛОМ РАБОТЫ СОЗДАЙТЕ КОПИЮ ЭТОЙ ПРЕЗЕНТАЦИИ И РАБОТАЙТЕ В КОПИИ!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74" y="1136775"/>
            <a:ext cx="3983701" cy="35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04775" y="1162050"/>
            <a:ext cx="590700" cy="37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5400000">
            <a:off x="2586000" y="1557450"/>
            <a:ext cx="400200" cy="40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33425" y="1933575"/>
            <a:ext cx="1609800" cy="171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400675" y="1533450"/>
            <a:ext cx="4095900" cy="20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0000"/>
                </a:solidFill>
              </a:rPr>
              <a:t>УДАЛИТЬ СЛАЙД!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311700" y="1028200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Yanone Kaffeesatz"/>
                <a:ea typeface="Yanone Kaffeesatz"/>
                <a:cs typeface="Yanone Kaffeesatz"/>
                <a:sym typeface="Yanone Kaffeesatz"/>
              </a:rPr>
              <a:t>Yanone Kaffeesatz. Зауженный, привлекающий внимание</a:t>
            </a:r>
            <a:endParaRPr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311700" y="1778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художественно-технологического направления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idx="4294967295" type="ctrTitle"/>
          </p:nvPr>
        </p:nvSpPr>
        <p:spPr>
          <a:xfrm>
            <a:off x="360000" y="170460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Yanone Kaffeesatz"/>
                <a:ea typeface="Yanone Kaffeesatz"/>
                <a:cs typeface="Yanone Kaffeesatz"/>
                <a:sym typeface="Yanone Kaffeesatz"/>
              </a:rPr>
              <a:t>Цель проекта – это то, что достигается посредством реализации проекта.</a:t>
            </a:r>
            <a:endParaRPr sz="36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Иллюстрации</a:t>
            </a:r>
            <a:endParaRPr/>
          </a:p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вы рискнули разбавить презентацию дополнительными иконками и иллюстрациями это надо делать с умом.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ВЫБИРАЙТЕ ИКОНКИ И ИЛЛЮСТРАЦИИ ВЫПОЛНЕННЫЕ В ОДНОМ СТИЛЕ.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Сайты на которых можно скачать иконки и картинки: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https://ru.freepik.com/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4"/>
              </a:rPr>
              <a:t>https://www.rawpixel.com/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5"/>
              </a:rPr>
              <a:t>https://www.flaticon.com/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 НЕ НАДО</a:t>
            </a:r>
            <a:endParaRPr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4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774" y="1170125"/>
            <a:ext cx="4865823" cy="324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94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Иллюстрации выполнены в разном стиле!</a:t>
            </a:r>
            <a:endParaRPr/>
          </a:p>
        </p:txBody>
      </p:sp>
      <p:sp>
        <p:nvSpPr>
          <p:cNvPr id="185" name="Google Shape;185;p35"/>
          <p:cNvSpPr/>
          <p:nvPr/>
        </p:nvSpPr>
        <p:spPr>
          <a:xfrm>
            <a:off x="7140000" y="38250"/>
            <a:ext cx="1692300" cy="16923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Другое дело)</a:t>
            </a:r>
            <a:endParaRPr/>
          </a:p>
        </p:txBody>
      </p:sp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311700" y="960350"/>
            <a:ext cx="85206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Иллюстрации хорошо сочетаются</a:t>
            </a:r>
            <a:endParaRPr/>
          </a:p>
        </p:txBody>
      </p:sp>
      <p:sp>
        <p:nvSpPr>
          <p:cNvPr id="192" name="Google Shape;192;p36"/>
          <p:cNvSpPr/>
          <p:nvPr/>
        </p:nvSpPr>
        <p:spPr>
          <a:xfrm>
            <a:off x="7294575" y="348175"/>
            <a:ext cx="1233259" cy="1095423"/>
          </a:xfrm>
          <a:custGeom>
            <a:rect b="b" l="l" r="r" t="t"/>
            <a:pathLst>
              <a:path extrusionOk="0" h="57745" w="65011">
                <a:moveTo>
                  <a:pt x="0" y="22180"/>
                </a:moveTo>
                <a:lnTo>
                  <a:pt x="25240" y="57745"/>
                </a:lnTo>
                <a:lnTo>
                  <a:pt x="65011" y="0"/>
                </a:lnTo>
              </a:path>
            </a:pathLst>
          </a:cu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3750"/>
            <a:ext cx="3347350" cy="33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150" y="1643750"/>
            <a:ext cx="3347350" cy="33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Цвет</a:t>
            </a:r>
            <a:endParaRPr/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вы хотите изменить цвет фона и шрифта, дерзайте! НО С УМОМ!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Во-первых, </a:t>
            </a:r>
            <a:r>
              <a:rPr lang="ru">
                <a:solidFill>
                  <a:srgbClr val="FF0000"/>
                </a:solidFill>
              </a:rPr>
              <a:t>используйте максимум 3 цвета!</a:t>
            </a:r>
            <a:r>
              <a:rPr lang="ru"/>
              <a:t> Один для фона, другой для шрифта и третий для того чтобы выделить важную информацию!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Во-вторых, проверьте контрастность цветов на вот этом сайте: </a:t>
            </a:r>
            <a:r>
              <a:rPr lang="ru" sz="1100" u="sng">
                <a:solidFill>
                  <a:schemeClr val="hlink"/>
                </a:solidFill>
                <a:hlinkClick r:id="rId3"/>
              </a:rPr>
              <a:t>https://color.adobe.com/ru/create/color-contrast-analyzer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ПОДХОДИТ!</a:t>
            </a:r>
            <a:endParaRPr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75" y="1170125"/>
            <a:ext cx="615983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ПОДХОДИТ)</a:t>
            </a:r>
            <a:endParaRPr/>
          </a:p>
        </p:txBody>
      </p:sp>
      <p:pic>
        <p:nvPicPr>
          <p:cNvPr id="212" name="Google Shape;2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190625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ПРОВЕРЬ!</a:t>
            </a:r>
            <a:endParaRPr/>
          </a:p>
        </p:txBody>
      </p:sp>
      <p:sp>
        <p:nvSpPr>
          <p:cNvPr id="218" name="Google Shape;21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На титульном слайде присутствуют: организация и её логотип, название работы, тема проекта, автор(ы), руководитель, дата;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Все заголовки, основной текст, подписи и т. д. оформляются по изначально заданным параметрам на протяжении всей презентации;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Текст на слайдах легко читается;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На одном слайде выражается одна конкретная мысль;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Рисунки, фотографии, графики на слайде соответствуют тому о чём вы будете говорить;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/>
              <a:t>Все ненужные слайды и текстовые фреймы удалены.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Шрифт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Для заголовков и крупных текстов</a:t>
            </a:r>
            <a:r>
              <a:rPr lang="ru"/>
              <a:t> вы можете выбрать другой шрифт (на всех слайдах, </a:t>
            </a:r>
            <a:r>
              <a:rPr lang="ru">
                <a:solidFill>
                  <a:srgbClr val="FF0000"/>
                </a:solidFill>
              </a:rPr>
              <a:t>кроме титульного</a:t>
            </a:r>
            <a:r>
              <a:rPr lang="ru"/>
              <a:t>, может использоваться один из предложенных шрифтов)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РАЗМЕРЫ ШРИФТОВ ПОДОБРАНЫ СПЕЦИАЛЬНО ДЛЯ ШАБЛОНА, НЕ МЕНЯЙТЕ ИХ!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Georgia. Шрифт, напоминающий о классике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2318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гуманитарных проектах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4294967295" type="ctrTitle"/>
          </p:nvPr>
        </p:nvSpPr>
        <p:spPr>
          <a:xfrm>
            <a:off x="360000" y="1476825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Цель проекта – это то, что достигается посредством реализации проекта.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aramond"/>
                <a:ea typeface="Garamond"/>
                <a:cs typeface="Garamond"/>
                <a:sym typeface="Garamond"/>
              </a:rPr>
              <a:t>Garamond</a:t>
            </a:r>
            <a:r>
              <a:rPr lang="ru">
                <a:latin typeface="Garamond"/>
                <a:ea typeface="Garamond"/>
                <a:cs typeface="Garamond"/>
                <a:sym typeface="Garamond"/>
              </a:rPr>
              <a:t>. Утончённый, интеллигентный шрифт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2318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</a:t>
            </a:r>
            <a:r>
              <a:rPr lang="ru"/>
              <a:t>в гуманитарных проектах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ctrTitle"/>
          </p:nvPr>
        </p:nvSpPr>
        <p:spPr>
          <a:xfrm>
            <a:off x="407450" y="1495825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Garamond"/>
                <a:ea typeface="Garamond"/>
                <a:cs typeface="Garamond"/>
                <a:sym typeface="Garamond"/>
              </a:rPr>
              <a:t>Цель проекта – это то, что достигается посредством реализации проекта.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50622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Verdana. Спокойный, элегантный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2318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Может использоваться в проектах естественнонаучного направления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4294967295" type="ctrTitle"/>
          </p:nvPr>
        </p:nvSpPr>
        <p:spPr>
          <a:xfrm>
            <a:off x="360000" y="1524300"/>
            <a:ext cx="84240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Verdana"/>
                <a:ea typeface="Verdana"/>
                <a:cs typeface="Verdana"/>
                <a:sym typeface="Verdana"/>
              </a:rPr>
              <a:t>Цель проекта – это то, что достигается посредством реализации проекта.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